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58" r:id="rId5"/>
    <p:sldId id="268" r:id="rId6"/>
    <p:sldId id="266" r:id="rId7"/>
    <p:sldId id="260" r:id="rId8"/>
    <p:sldId id="269" r:id="rId9"/>
    <p:sldId id="262" r:id="rId10"/>
    <p:sldId id="264" r:id="rId11"/>
  </p:sldIdLst>
  <p:sldSz cx="18288000" cy="10287000"/>
  <p:notesSz cx="6858000" cy="9144000"/>
  <p:embeddedFontLst>
    <p:embeddedFont>
      <p:font typeface="Arial Black" panose="020B0A04020102020204" pitchFamily="34" charset="0"/>
      <p:bold r:id="rId13"/>
    </p:embeddedFont>
    <p:embeddedFont>
      <p:font typeface="Bahnschrift" panose="020B0502040204020203" pitchFamily="34" charset="0"/>
      <p:regular r:id="rId14"/>
      <p:bold r:id="rId15"/>
    </p:embeddedFont>
    <p:embeddedFont>
      <p:font typeface="Playfair Display" panose="00000500000000000000" pitchFamily="2" charset="0"/>
      <p:regular r:id="rId16"/>
      <p:bold r:id="rId17"/>
      <p:boldItalic r:id="rId18"/>
    </p:embeddedFont>
    <p:embeddedFont>
      <p:font typeface="Staatliches" pitchFamily="2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000000"/>
          </p15:clr>
        </p15:guide>
        <p15:guide id="2" pos="2880" userDrawn="1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86D070-5750-49E8-AF71-0C6BFFA1B684}" v="4" dt="2025-07-04T10:40:09.9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494" y="10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adityarajpoot656@gmail.com" TargetMode="Externa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88275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/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8210" y="455249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2025</a:t>
            </a:r>
          </a:p>
        </p:txBody>
      </p:sp>
      <p:sp>
        <p:nvSpPr>
          <p:cNvPr id="91" name="Google Shape;91;p1"/>
          <p:cNvSpPr txBox="1"/>
          <p:nvPr/>
        </p:nvSpPr>
        <p:spPr>
          <a:xfrm>
            <a:off x="5882190" y="7155037"/>
            <a:ext cx="6085840" cy="870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 sz="5100" b="1" i="0" u="none" strike="noStrike" cap="none" dirty="0">
                <a:solidFill>
                  <a:srgbClr val="D9D9D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BUG_BUSTERS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rot="-10798857">
            <a:off x="4839485" y="2503390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765" y="5977890"/>
            <a:ext cx="11804015" cy="5028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</a:p>
        </p:txBody>
      </p:sp>
      <p:sp>
        <p:nvSpPr>
          <p:cNvPr id="2" name="Text Box 0"/>
          <p:cNvSpPr txBox="1"/>
          <p:nvPr/>
        </p:nvSpPr>
        <p:spPr>
          <a:xfrm>
            <a:off x="518056" y="3562123"/>
            <a:ext cx="13646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Let’s Build a </a:t>
            </a:r>
            <a:r>
              <a:rPr lang="en-US" altLang="en-GB" sz="3600" dirty="0">
                <a:solidFill>
                  <a:srgbClr val="92D050"/>
                </a:solidFill>
                <a:latin typeface="Arial Black" panose="020B0A04020102020204" charset="0"/>
                <a:cs typeface="Arial Black" panose="020B0A04020102020204" charset="0"/>
              </a:rPr>
              <a:t>Greener </a:t>
            </a:r>
            <a:r>
              <a:rPr lang="en-US" altLang="en-GB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Future Together! </a:t>
            </a:r>
            <a:r>
              <a:rPr lang="zh-CN" altLang="en-US" sz="3600" dirty="0">
                <a:solidFill>
                  <a:srgbClr val="92D050"/>
                </a:solidFill>
                <a:latin typeface="Arial Black" panose="020B0A04020102020204" charset="0"/>
                <a:cs typeface="Arial Black" panose="020B0A04020102020204" charset="0"/>
              </a:rPr>
              <a:t>🌱</a:t>
            </a:r>
            <a:endParaRPr lang="en-US" altLang="en-GB" sz="3600" dirty="0">
              <a:solidFill>
                <a:schemeClr val="bg1">
                  <a:lumMod val="9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endParaRPr lang="en-US" altLang="en-GB" sz="3600" dirty="0">
              <a:solidFill>
                <a:schemeClr val="bg1">
                  <a:lumMod val="9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544028" y="859131"/>
            <a:ext cx="13368960" cy="1072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335" b="0" i="0" u="none" strike="noStrike" cap="none" dirty="0" err="1">
                <a:solidFill>
                  <a:srgbClr val="FFFFFF"/>
                </a:solidFill>
                <a:latin typeface="Staatliches" charset="0"/>
                <a:ea typeface="Arial" panose="020B0604020202020204"/>
                <a:cs typeface="Staatliches" charset="0"/>
                <a:sym typeface="Arial" panose="020B0604020202020204"/>
              </a:rPr>
              <a:t>EcoCart</a:t>
            </a:r>
            <a:r>
              <a:rPr lang="en-US" altLang="en-GB" sz="6335" b="0" i="0" u="none" strike="noStrike" cap="none" dirty="0">
                <a:solidFill>
                  <a:srgbClr val="FFFFFF"/>
                </a:solidFill>
                <a:latin typeface="Staatliches" charset="0"/>
                <a:ea typeface="Arial" panose="020B0604020202020204"/>
                <a:cs typeface="Staatliches" charset="0"/>
                <a:sym typeface="Arial" panose="020B0604020202020204"/>
              </a:rPr>
              <a:t> – Sustainable Shopping Assistant</a:t>
            </a:r>
          </a:p>
        </p:txBody>
      </p:sp>
      <p:sp>
        <p:nvSpPr>
          <p:cNvPr id="100" name="Google Shape;100;p2"/>
          <p:cNvSpPr txBox="1"/>
          <p:nvPr/>
        </p:nvSpPr>
        <p:spPr>
          <a:xfrm>
            <a:off x="5118826" y="2618869"/>
            <a:ext cx="8050345" cy="1443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5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For a Greener and Smarter Shopping Experience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092F5B-F5B1-2FC2-DA2A-3BFC8FCDEA0A}"/>
              </a:ext>
            </a:extLst>
          </p:cNvPr>
          <p:cNvSpPr txBox="1"/>
          <p:nvPr/>
        </p:nvSpPr>
        <p:spPr>
          <a:xfrm>
            <a:off x="9812740" y="6325204"/>
            <a:ext cx="827054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Bahnschrift" panose="020B0502040204020203" pitchFamily="34" charset="0"/>
              </a:rPr>
              <a:t>By </a:t>
            </a:r>
            <a:r>
              <a:rPr lang="en-US" sz="3600" dirty="0" err="1">
                <a:solidFill>
                  <a:schemeClr val="bg1"/>
                </a:solidFill>
                <a:latin typeface="Bahnschrift" panose="020B0502040204020203" pitchFamily="34" charset="0"/>
              </a:rPr>
              <a:t>Bug_Busters</a:t>
            </a:r>
            <a:r>
              <a:rPr lang="en-US" sz="3600" dirty="0">
                <a:solidFill>
                  <a:schemeClr val="bg1"/>
                </a:solidFill>
                <a:latin typeface="Bahnschrift" panose="020B0502040204020203" pitchFamily="34" charset="0"/>
              </a:rPr>
              <a:t>:-</a:t>
            </a:r>
          </a:p>
          <a:p>
            <a:r>
              <a:rPr lang="en-US" sz="3600" dirty="0">
                <a:solidFill>
                  <a:schemeClr val="bg1"/>
                </a:solidFill>
                <a:latin typeface="Bahnschrift" panose="020B0502040204020203" pitchFamily="34" charset="0"/>
              </a:rPr>
              <a:t>		</a:t>
            </a:r>
            <a:r>
              <a:rPr lang="en-US" sz="3000" dirty="0">
                <a:solidFill>
                  <a:schemeClr val="bg1"/>
                </a:solidFill>
                <a:latin typeface="Bahnschrift" panose="020B0502040204020203" pitchFamily="34" charset="0"/>
              </a:rPr>
              <a:t>Arihant Jain</a:t>
            </a:r>
          </a:p>
          <a:p>
            <a:r>
              <a:rPr lang="en-US" sz="3600" dirty="0">
                <a:solidFill>
                  <a:schemeClr val="bg1"/>
                </a:solidFill>
                <a:latin typeface="Bahnschrift" panose="020B0502040204020203" pitchFamily="34" charset="0"/>
              </a:rPr>
              <a:t>			</a:t>
            </a:r>
            <a:r>
              <a:rPr lang="en-US" sz="2400" u="sng" dirty="0">
                <a:solidFill>
                  <a:schemeClr val="bg1"/>
                </a:solidFill>
                <a:latin typeface="Bahnschrift" panose="020B0502040204020203" pitchFamily="34" charset="0"/>
              </a:rPr>
              <a:t>arihantjainwebdev@gmail.com</a:t>
            </a:r>
          </a:p>
          <a:p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Bahnschrift" panose="020B0502040204020203" pitchFamily="34" charset="0"/>
              </a:rPr>
              <a:t>		</a:t>
            </a:r>
            <a:r>
              <a:rPr lang="en-US" sz="3000" dirty="0">
                <a:solidFill>
                  <a:schemeClr val="bg1"/>
                </a:solidFill>
                <a:latin typeface="Bahnschrift" panose="020B0502040204020203" pitchFamily="34" charset="0"/>
              </a:rPr>
              <a:t>Aditya Rajpoot</a:t>
            </a:r>
          </a:p>
          <a:p>
            <a:r>
              <a:rPr lang="en-US" sz="3000" dirty="0">
                <a:solidFill>
                  <a:schemeClr val="bg1"/>
                </a:solidFill>
                <a:latin typeface="Bahnschrift" panose="020B0502040204020203" pitchFamily="34" charset="0"/>
              </a:rPr>
              <a:t>			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adityarajpoot656@gmail.com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Bahnschrift" panose="020B0502040204020203" pitchFamily="34" charset="0"/>
              </a:rPr>
              <a:t>		</a:t>
            </a:r>
            <a:r>
              <a:rPr lang="en-US" sz="3000" dirty="0">
                <a:solidFill>
                  <a:schemeClr val="bg1"/>
                </a:solidFill>
                <a:latin typeface="Bahnschrift" panose="020B0502040204020203" pitchFamily="34" charset="0"/>
              </a:rPr>
              <a:t>Aarjav Jain</a:t>
            </a:r>
          </a:p>
          <a:p>
            <a:r>
              <a:rPr lang="en-US" sz="3000" dirty="0">
                <a:solidFill>
                  <a:schemeClr val="bg1"/>
                </a:solidFill>
                <a:latin typeface="Bahnschrift" panose="020B0502040204020203" pitchFamily="34" charset="0"/>
              </a:rPr>
              <a:t>			</a:t>
            </a:r>
            <a:r>
              <a:rPr lang="en-US" sz="2400" u="sng" dirty="0">
                <a:solidFill>
                  <a:schemeClr val="bg1"/>
                </a:solidFill>
                <a:latin typeface="Bahnschrift" panose="020B0502040204020203" pitchFamily="34" charset="0"/>
              </a:rPr>
              <a:t>aarjav316@gmail.com</a:t>
            </a:r>
          </a:p>
          <a:p>
            <a:r>
              <a:rPr lang="en-US" sz="3600" dirty="0">
                <a:solidFill>
                  <a:schemeClr val="bg1"/>
                </a:solidFill>
                <a:latin typeface="Bahnschrift" panose="020B0502040204020203" pitchFamily="34" charset="0"/>
              </a:rPr>
              <a:t>		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GB" altLang="en-US"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 txBox="1"/>
          <p:nvPr/>
        </p:nvSpPr>
        <p:spPr>
          <a:xfrm>
            <a:off x="1689735" y="2988310"/>
            <a:ext cx="15382875" cy="5894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5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Consumers unknowingly purchase products from unsustainable brands  </a:t>
            </a:r>
          </a:p>
          <a:p>
            <a:pPr marL="0" marR="0" lvl="0" indent="0" algn="l" rtl="0">
              <a:lnSpc>
                <a:spcPct val="15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5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These include excess packaging, fast fashion, and unethical labor  </a:t>
            </a:r>
          </a:p>
          <a:p>
            <a:pPr marL="0" marR="0" lvl="0" indent="0" algn="l" rtl="0">
              <a:lnSpc>
                <a:spcPct val="15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5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No real-time eco information while shopping online  </a:t>
            </a:r>
          </a:p>
          <a:p>
            <a:pPr marL="0" marR="0" lvl="0" indent="0" algn="l" rtl="0">
              <a:lnSpc>
                <a:spcPct val="151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GB" sz="4225" b="1" i="0" u="none" strike="noStrike" cap="non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" name="Text Box 0"/>
          <p:cNvSpPr txBox="1"/>
          <p:nvPr/>
        </p:nvSpPr>
        <p:spPr>
          <a:xfrm>
            <a:off x="6549390" y="632460"/>
            <a:ext cx="5189220" cy="1247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en-GB" sz="6600">
                <a:solidFill>
                  <a:schemeClr val="bg1">
                    <a:lumMod val="95000"/>
                  </a:schemeClr>
                </a:solidFill>
                <a:latin typeface="Staatliches" charset="0"/>
                <a:cs typeface="Staatliches" charset="0"/>
              </a:rPr>
              <a:t>The Problem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15516" y="824504"/>
            <a:ext cx="9130784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 b="0" i="0" u="none" strike="noStrike" cap="none">
                <a:solidFill>
                  <a:srgbClr val="FFFFFF"/>
                </a:solidFill>
                <a:latin typeface="Staatliches" charset="0"/>
                <a:ea typeface="Arial" panose="020B0604020202020204"/>
                <a:cs typeface="Staatliches" charset="0"/>
                <a:sym typeface="Arial" panose="020B0604020202020204"/>
              </a:rPr>
              <a:t>PROPOSED SOLUTION</a:t>
            </a:r>
          </a:p>
        </p:txBody>
      </p:sp>
      <p:sp>
        <p:nvSpPr>
          <p:cNvPr id="109" name="Google Shape;109;p3"/>
          <p:cNvSpPr txBox="1"/>
          <p:nvPr/>
        </p:nvSpPr>
        <p:spPr>
          <a:xfrm>
            <a:off x="997585" y="2546350"/>
            <a:ext cx="16675735" cy="6233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Chrome Extension + Web Dashboard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Displays eco-scores, certifications, and sustainability badges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Recommends greener alternatives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Tracks user’s eco-impact: carbon saved, plastic avoided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GB" sz="4220" b="1" i="0" u="none" strike="noStrike" cap="non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97431" y="319679"/>
            <a:ext cx="9130784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>
                <a:solidFill>
                  <a:srgbClr val="FFFFFF"/>
                </a:solidFill>
                <a:latin typeface="Staatliches" charset="0"/>
                <a:cs typeface="Staatliches" charset="0"/>
                <a:sym typeface="Arial" panose="020B0604020202020204"/>
              </a:rPr>
              <a:t>FEATURES AND NOVELTY </a:t>
            </a:r>
            <a:endParaRPr lang="en-US" sz="5660" b="0" i="0" u="none" strike="noStrike" cap="none">
              <a:solidFill>
                <a:srgbClr val="FFFFFF"/>
              </a:solidFill>
              <a:latin typeface="Staatliches" charset="0"/>
              <a:ea typeface="Arial" panose="020B0604020202020204"/>
              <a:cs typeface="Staatliches" charset="0"/>
              <a:sym typeface="Arial" panose="020B0604020202020204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1332865" y="1645920"/>
            <a:ext cx="16955135" cy="9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🧩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I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Chrome Extension – Auto-scans shopping pages for sustainability info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🟢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Eco-Score Badge – Shows eco-friendliness of products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🔄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I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Greener Alternatives – Suggests more sustainable products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📊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I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Dashboard – Tracks your sustainable shopping progress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🔍</a:t>
            </a:r>
            <a:r>
              <a:rPr lang="en-IN" altLang="zh-CN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I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Product Search – Manually compare multiple items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🌐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I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Sustainable Brands Directory – Curated eco-friendly companies  </a:t>
            </a:r>
          </a:p>
          <a:p>
            <a:pPr marL="0" marR="0" lvl="0" indent="0" algn="l" rtl="0">
              <a:lnSpc>
                <a:spcPct val="201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GB" sz="3600" b="1" i="0" u="none" strike="noStrike" cap="non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GB" altLang="en-US"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300666" y="540432"/>
            <a:ext cx="9130784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 b="0" i="0" u="none" strike="noStrike" cap="none">
                <a:solidFill>
                  <a:srgbClr val="FFFFFF"/>
                </a:solidFill>
                <a:latin typeface="Staatliches" charset="0"/>
                <a:ea typeface="Arial" panose="020B0604020202020204"/>
                <a:cs typeface="Staatliches" charset="0"/>
                <a:sym typeface="Arial" panose="020B0604020202020204"/>
              </a:rPr>
              <a:t>FLOWCHART / DIAGRAM</a:t>
            </a:r>
          </a:p>
        </p:txBody>
      </p:sp>
      <p:pic>
        <p:nvPicPr>
          <p:cNvPr id="2" name="Picture 0" descr="_- visual selection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0735" y="1154430"/>
            <a:ext cx="10204450" cy="874458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1040130" y="1523365"/>
            <a:ext cx="6096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sz="4000">
                <a:solidFill>
                  <a:schemeClr val="bg1">
                    <a:lumMod val="95000"/>
                  </a:schemeClr>
                </a:solidFill>
                <a:latin typeface="Staatliches" charset="0"/>
                <a:cs typeface="Staatliches" charset="0"/>
              </a:rPr>
              <a:t>How It Works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1886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-599773" y="852602"/>
            <a:ext cx="9130784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5660" b="0" i="0" u="none" strike="noStrike" cap="none">
                <a:solidFill>
                  <a:srgbClr val="FFFFFF"/>
                </a:solidFill>
                <a:latin typeface="Staatliches" charset="0"/>
                <a:ea typeface="Arial" panose="020B0604020202020204"/>
                <a:cs typeface="Staatliches" charset="0"/>
                <a:sym typeface="Arial" panose="020B0604020202020204"/>
              </a:rPr>
              <a:t>Tech Stack</a:t>
            </a:r>
          </a:p>
        </p:txBody>
      </p:sp>
      <p:sp>
        <p:nvSpPr>
          <p:cNvPr id="126" name="Google Shape;126;p5"/>
          <p:cNvSpPr txBox="1"/>
          <p:nvPr/>
        </p:nvSpPr>
        <p:spPr>
          <a:xfrm>
            <a:off x="869315" y="1975485"/>
            <a:ext cx="16500475" cy="7827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b="1" i="0" u="sng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🌐</a:t>
            </a:r>
            <a:r>
              <a:rPr lang="en-US" altLang="en-GB" sz="3600" b="1" i="0" u="sng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Frontend: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JavaScript Chrome Extension 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React.js or Next.js (Dashboard) 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Tailwind CSS 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GB" sz="3600" b="1" i="0" u="none" strike="noStrike" cap="non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u="sng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🔄</a:t>
            </a:r>
            <a:r>
              <a:rPr lang="en-US" altLang="en-GB" sz="3600" u="sng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Backend &amp; Data: 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Node.js + Express or Flask 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MongoDB / Firebase for user &amp; product data 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Sustainability data APIs, scraping 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GB" sz="3600" b="1" i="0" u="none" strike="noStrike" cap="non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b="1" i="0" u="sng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🤖</a:t>
            </a:r>
            <a:r>
              <a:rPr lang="en-US" altLang="en-GB" sz="3600" b="1" i="0" u="sng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Optional Enhancements: </a:t>
            </a: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ChatGPT API for product tips  </a:t>
            </a:r>
            <a:r>
              <a:rPr lang="en-IN" altLang="en-US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60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ML for product category detection  </a:t>
            </a:r>
          </a:p>
          <a:p>
            <a:pPr marL="0" marR="0" lvl="0" indent="0" algn="ctr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GB" sz="3600" b="1" i="0" u="none" strike="noStrike" cap="non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1886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0" y="1230630"/>
            <a:ext cx="11184890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5660" b="0" i="0" u="none" strike="noStrike" cap="none">
                <a:solidFill>
                  <a:srgbClr val="FFFFFF"/>
                </a:solidFill>
                <a:latin typeface="Staatliches" charset="0"/>
                <a:ea typeface="Arial" panose="020B0604020202020204"/>
                <a:cs typeface="Staatliches" charset="0"/>
                <a:sym typeface="Arial" panose="020B0604020202020204"/>
              </a:rPr>
              <a:t>Data Sources for Eco-Scores</a:t>
            </a:r>
          </a:p>
        </p:txBody>
      </p:sp>
      <p:sp>
        <p:nvSpPr>
          <p:cNvPr id="126" name="Google Shape;126;p5"/>
          <p:cNvSpPr txBox="1"/>
          <p:nvPr/>
        </p:nvSpPr>
        <p:spPr>
          <a:xfrm>
            <a:off x="869315" y="3268345"/>
            <a:ext cx="16500475" cy="57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Product packaging info (scraped or user-submitted)  </a:t>
            </a:r>
          </a:p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Sustainability Certifications (FSC, USDA Organic, Fair Trade, etc.)  </a:t>
            </a:r>
          </a:p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Brand Environmental Reports  </a:t>
            </a:r>
          </a:p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Public APIs like:  </a:t>
            </a:r>
          </a:p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– Carbon Interface API  </a:t>
            </a:r>
          </a:p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– Barcode Lookup API  </a:t>
            </a:r>
          </a:p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GB" sz="4220" b="1" i="0" u="none" strike="noStrike" cap="non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95937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GB" altLang="en-US"/>
          </a:p>
        </p:txBody>
      </p:sp>
      <p:pic>
        <p:nvPicPr>
          <p:cNvPr id="140" name="Google Shape;140;p7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-3309446" y="562610"/>
            <a:ext cx="13028295" cy="67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FFFFFF"/>
                </a:solidFill>
                <a:latin typeface="Staatliches" charset="0"/>
                <a:ea typeface="Arial" panose="020B0604020202020204"/>
                <a:cs typeface="Staatliches" charset="0"/>
                <a:sym typeface="Arial" panose="020B0604020202020204"/>
              </a:rPr>
              <a:t>DRAWBACK AND SHOWSTOPPERS</a:t>
            </a:r>
          </a:p>
        </p:txBody>
      </p:sp>
      <p:sp>
        <p:nvSpPr>
          <p:cNvPr id="8" name="Text Box 7"/>
          <p:cNvSpPr txBox="1"/>
          <p:nvPr/>
        </p:nvSpPr>
        <p:spPr>
          <a:xfrm>
            <a:off x="4177030" y="4914265"/>
            <a:ext cx="6096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altLang="en-GB" sz="6000"/>
          </a:p>
        </p:txBody>
      </p:sp>
      <p:sp>
        <p:nvSpPr>
          <p:cNvPr id="26" name="Text Box 25"/>
          <p:cNvSpPr txBox="1"/>
          <p:nvPr/>
        </p:nvSpPr>
        <p:spPr>
          <a:xfrm>
            <a:off x="1797103" y="1816100"/>
            <a:ext cx="14862810" cy="66548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u="sng" dirty="0">
                <a:solidFill>
                  <a:schemeClr val="bg1">
                    <a:lumMod val="95000"/>
                  </a:schemeClr>
                </a:solidFill>
              </a:rPr>
              <a:t>🔍</a:t>
            </a:r>
            <a:r>
              <a:rPr lang="en-US" altLang="en-GB" sz="2800" b="1" u="sng" dirty="0">
                <a:solidFill>
                  <a:schemeClr val="bg1">
                    <a:lumMod val="95000"/>
                  </a:schemeClr>
                </a:solidFill>
              </a:rPr>
              <a:t> Data Accuracy &amp; </a:t>
            </a:r>
            <a:r>
              <a:rPr lang="en-US" altLang="en-GB" sz="2800" b="1" u="sng" dirty="0" err="1">
                <a:solidFill>
                  <a:schemeClr val="bg1">
                    <a:lumMod val="95000"/>
                  </a:schemeClr>
                </a:solidFill>
              </a:rPr>
              <a:t>Availabilit</a:t>
            </a:r>
            <a:r>
              <a:rPr lang="en-IN" altLang="en-US" sz="2800" b="1" u="sng" dirty="0">
                <a:solidFill>
                  <a:schemeClr val="bg1">
                    <a:lumMod val="95000"/>
                  </a:schemeClr>
                </a:solidFill>
              </a:rPr>
              <a:t>y :</a:t>
            </a:r>
          </a:p>
          <a:p>
            <a:pPr>
              <a:lnSpc>
                <a:spcPct val="110000"/>
              </a:lnSpc>
            </a:pPr>
            <a:r>
              <a:rPr lang="en-US" altLang="en-GB" sz="2800" dirty="0">
                <a:solidFill>
                  <a:schemeClr val="bg1">
                    <a:lumMod val="95000"/>
                  </a:schemeClr>
                </a:solidFill>
              </a:rPr>
              <a:t>		Sustainability data may be incomplete, outdated, or inconsistent across products 			and brands.</a:t>
            </a:r>
          </a:p>
          <a:p>
            <a:pPr>
              <a:lnSpc>
                <a:spcPct val="110000"/>
              </a:lnSpc>
            </a:pPr>
            <a:r>
              <a:rPr lang="zh-CN" altLang="en-US" sz="2800" b="1" u="sng" dirty="0">
                <a:solidFill>
                  <a:schemeClr val="bg1">
                    <a:lumMod val="95000"/>
                  </a:schemeClr>
                </a:solidFill>
              </a:rPr>
              <a:t>🧷</a:t>
            </a:r>
            <a:r>
              <a:rPr lang="en-US" altLang="en-GB" sz="2800" b="1" u="sng" dirty="0">
                <a:solidFill>
                  <a:schemeClr val="bg1">
                    <a:lumMod val="95000"/>
                  </a:schemeClr>
                </a:solidFill>
              </a:rPr>
              <a:t> Dependence on External APIs</a:t>
            </a:r>
            <a:r>
              <a:rPr lang="en-IN" altLang="en-US" sz="2800" b="1" u="sng" dirty="0">
                <a:solidFill>
                  <a:schemeClr val="bg1">
                    <a:lumMod val="95000"/>
                  </a:schemeClr>
                </a:solidFill>
              </a:rPr>
              <a:t> :</a:t>
            </a:r>
          </a:p>
          <a:p>
            <a:pPr>
              <a:lnSpc>
                <a:spcPct val="110000"/>
              </a:lnSpc>
            </a:pPr>
            <a:r>
              <a:rPr lang="en-US" altLang="en-GB" sz="2800" dirty="0">
                <a:solidFill>
                  <a:schemeClr val="bg1">
                    <a:lumMod val="95000"/>
                  </a:schemeClr>
                </a:solidFill>
              </a:rPr>
              <a:t>		Relying on third-party sources (e.g., Carbon Interface API, barcode lookup) 			introduces reliability risks.</a:t>
            </a:r>
          </a:p>
          <a:p>
            <a:pPr>
              <a:lnSpc>
                <a:spcPct val="110000"/>
              </a:lnSpc>
            </a:pPr>
            <a:r>
              <a:rPr lang="zh-CN" altLang="en-US" sz="2800" b="1" dirty="0">
                <a:solidFill>
                  <a:schemeClr val="bg1">
                    <a:lumMod val="95000"/>
                  </a:schemeClr>
                </a:solidFill>
              </a:rPr>
              <a:t>🛒</a:t>
            </a:r>
            <a:r>
              <a:rPr lang="en-US" altLang="en-GB" sz="2800" b="1" dirty="0">
                <a:solidFill>
                  <a:schemeClr val="bg1">
                    <a:lumMod val="95000"/>
                  </a:schemeClr>
                </a:solidFill>
              </a:rPr>
              <a:t> Platform Compatibility Limits</a:t>
            </a:r>
            <a:r>
              <a:rPr lang="en-IN" altLang="en-US" sz="2800" b="1" dirty="0">
                <a:solidFill>
                  <a:schemeClr val="bg1">
                    <a:lumMod val="95000"/>
                  </a:schemeClr>
                </a:solidFill>
              </a:rPr>
              <a:t> :</a:t>
            </a:r>
          </a:p>
          <a:p>
            <a:pPr>
              <a:lnSpc>
                <a:spcPct val="110000"/>
              </a:lnSpc>
            </a:pPr>
            <a:r>
              <a:rPr lang="en-US" altLang="en-GB" sz="2800" dirty="0">
                <a:solidFill>
                  <a:schemeClr val="bg1">
                    <a:lumMod val="95000"/>
                  </a:schemeClr>
                </a:solidFill>
              </a:rPr>
              <a:t>		Initially may only work on popular sites like Amazon, Flipkart, etc. Not all sites 			have a consistent structure for scraping</a:t>
            </a:r>
          </a:p>
          <a:p>
            <a:pPr>
              <a:lnSpc>
                <a:spcPct val="110000"/>
              </a:lnSpc>
            </a:pPr>
            <a:r>
              <a:rPr lang="en-US" altLang="en-GB" sz="2800" b="1" u="sng" dirty="0">
                <a:solidFill>
                  <a:schemeClr val="bg1">
                    <a:lumMod val="95000"/>
                  </a:schemeClr>
                </a:solidFill>
              </a:rPr>
              <a:t>.</a:t>
            </a:r>
            <a:r>
              <a:rPr lang="zh-CN" altLang="en-US" sz="2800" b="1" u="sng" dirty="0">
                <a:solidFill>
                  <a:schemeClr val="bg1">
                    <a:lumMod val="95000"/>
                  </a:schemeClr>
                </a:solidFill>
              </a:rPr>
              <a:t>💾</a:t>
            </a:r>
            <a:r>
              <a:rPr lang="en-US" altLang="en-GB" sz="2800" b="1" u="sng" dirty="0">
                <a:solidFill>
                  <a:schemeClr val="bg1">
                    <a:lumMod val="95000"/>
                  </a:schemeClr>
                </a:solidFill>
              </a:rPr>
              <a:t> Browser-Only Use</a:t>
            </a:r>
            <a:r>
              <a:rPr lang="en-IN" altLang="en-US" sz="2800" b="1" u="sng" dirty="0">
                <a:solidFill>
                  <a:schemeClr val="bg1">
                    <a:lumMod val="95000"/>
                  </a:schemeClr>
                </a:solidFill>
              </a:rPr>
              <a:t> :</a:t>
            </a:r>
          </a:p>
          <a:p>
            <a:pPr>
              <a:lnSpc>
                <a:spcPct val="110000"/>
              </a:lnSpc>
            </a:pPr>
            <a:r>
              <a:rPr lang="en-US" altLang="en-GB" sz="2800" dirty="0">
                <a:solidFill>
                  <a:schemeClr val="bg1">
                    <a:lumMod val="95000"/>
                  </a:schemeClr>
                </a:solidFill>
              </a:rPr>
              <a:t>		Chrome Extension limits access for mobile users unless separately built.</a:t>
            </a:r>
          </a:p>
          <a:p>
            <a:pPr>
              <a:lnSpc>
                <a:spcPct val="110000"/>
              </a:lnSpc>
            </a:pPr>
            <a:r>
              <a:rPr lang="zh-CN" altLang="en-US" sz="2800" b="1" u="sng" dirty="0">
                <a:solidFill>
                  <a:schemeClr val="bg1">
                    <a:lumMod val="95000"/>
                  </a:schemeClr>
                </a:solidFill>
              </a:rPr>
              <a:t>🧠</a:t>
            </a:r>
            <a:r>
              <a:rPr lang="en-US" altLang="en-GB" sz="2800" b="1" u="sng" dirty="0">
                <a:solidFill>
                  <a:schemeClr val="bg1">
                    <a:lumMod val="95000"/>
                  </a:schemeClr>
                </a:solidFill>
              </a:rPr>
              <a:t> User Overload or Disinterest</a:t>
            </a:r>
            <a:r>
              <a:rPr lang="en-IN" altLang="en-US" sz="2800" b="1" u="sng" dirty="0">
                <a:solidFill>
                  <a:schemeClr val="bg1">
                    <a:lumMod val="95000"/>
                  </a:schemeClr>
                </a:solidFill>
              </a:rPr>
              <a:t> :</a:t>
            </a:r>
          </a:p>
          <a:p>
            <a:pPr>
              <a:lnSpc>
                <a:spcPct val="110000"/>
              </a:lnSpc>
            </a:pPr>
            <a:r>
              <a:rPr lang="en-US" altLang="en-GB" sz="2800" dirty="0">
                <a:solidFill>
                  <a:schemeClr val="bg1">
                    <a:lumMod val="95000"/>
                  </a:schemeClr>
                </a:solidFill>
              </a:rPr>
              <a:t>		Some users may ignore eco-scores if not presented engagingly or if too 				technical.</a:t>
            </a:r>
          </a:p>
          <a:p>
            <a:pPr>
              <a:lnSpc>
                <a:spcPct val="110000"/>
              </a:lnSpc>
            </a:pPr>
            <a:r>
              <a:rPr lang="zh-CN" altLang="en-US" sz="2800" b="1" u="sng" dirty="0">
                <a:solidFill>
                  <a:schemeClr val="bg1">
                    <a:lumMod val="95000"/>
                  </a:schemeClr>
                </a:solidFill>
              </a:rPr>
              <a:t>🧑</a:t>
            </a:r>
            <a:r>
              <a:rPr lang="en-US" altLang="en-GB" sz="2800" b="1" u="sng" dirty="0">
                <a:solidFill>
                  <a:schemeClr val="bg1">
                    <a:lumMod val="95000"/>
                  </a:schemeClr>
                </a:solidFill>
              </a:rPr>
              <a:t>‍</a:t>
            </a:r>
            <a:r>
              <a:rPr lang="zh-CN" altLang="en-US" sz="2800" b="1" u="sng" dirty="0">
                <a:solidFill>
                  <a:schemeClr val="bg1">
                    <a:lumMod val="95000"/>
                  </a:schemeClr>
                </a:solidFill>
              </a:rPr>
              <a:t>💻</a:t>
            </a:r>
            <a:r>
              <a:rPr lang="en-US" altLang="en-GB" sz="2800" b="1" u="sng" dirty="0">
                <a:solidFill>
                  <a:schemeClr val="bg1">
                    <a:lumMod val="95000"/>
                  </a:schemeClr>
                </a:solidFill>
              </a:rPr>
              <a:t> Maintenance Overhead</a:t>
            </a:r>
            <a:r>
              <a:rPr lang="en-IN" altLang="en-US" sz="2800" b="1" u="sng" dirty="0">
                <a:solidFill>
                  <a:schemeClr val="bg1">
                    <a:lumMod val="95000"/>
                  </a:schemeClr>
                </a:solidFill>
              </a:rPr>
              <a:t> :</a:t>
            </a:r>
          </a:p>
          <a:p>
            <a:pPr>
              <a:lnSpc>
                <a:spcPct val="110000"/>
              </a:lnSpc>
            </a:pPr>
            <a:r>
              <a:rPr lang="en-US" altLang="en-GB" sz="2800" dirty="0">
                <a:solidFill>
                  <a:schemeClr val="bg1">
                    <a:lumMod val="95000"/>
                  </a:schemeClr>
                </a:solidFill>
              </a:rPr>
              <a:t>		Continuous updates needed as e-commerce sites change their layout/structure.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HackOrbit[1]</Template>
  <TotalTime>10</TotalTime>
  <Words>459</Words>
  <Application>Microsoft Office PowerPoint</Application>
  <PresentationFormat>Custom</PresentationFormat>
  <Paragraphs>68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Calibri</vt:lpstr>
      <vt:lpstr>Playfair Display</vt:lpstr>
      <vt:lpstr>Staatliches</vt:lpstr>
      <vt:lpstr>Bahnschrift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Arihant Jain</dc:creator>
  <cp:lastModifiedBy>Arihant Jain</cp:lastModifiedBy>
  <cp:revision>1</cp:revision>
  <dcterms:created xsi:type="dcterms:W3CDTF">2025-07-04T10:31:42Z</dcterms:created>
  <dcterms:modified xsi:type="dcterms:W3CDTF">2025-07-04T10:42:35Z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7404A47CFF4642DCAB2B67B47F323B57_13</vt:lpwstr>
  </property>
  <property fmtid="{D5CDD505-2E9C-101B-9397-08002B2CF9AE}" pid="3" name="KSOProductBuildVer">
    <vt:lpwstr>2057-12.2.0.21602</vt:lpwstr>
  </property>
</Properties>
</file>